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2"/>
  </p:notesMasterIdLst>
  <p:sldIdLst>
    <p:sldId id="256" r:id="rId2"/>
    <p:sldId id="258" r:id="rId3"/>
    <p:sldId id="337" r:id="rId4"/>
    <p:sldId id="318" r:id="rId5"/>
    <p:sldId id="319" r:id="rId6"/>
    <p:sldId id="320" r:id="rId7"/>
    <p:sldId id="321" r:id="rId8"/>
    <p:sldId id="322" r:id="rId9"/>
    <p:sldId id="323" r:id="rId10"/>
    <p:sldId id="324" r:id="rId11"/>
    <p:sldId id="325" r:id="rId12"/>
    <p:sldId id="326" r:id="rId13"/>
    <p:sldId id="327" r:id="rId14"/>
    <p:sldId id="328" r:id="rId15"/>
    <p:sldId id="329" r:id="rId16"/>
    <p:sldId id="330" r:id="rId17"/>
    <p:sldId id="331" r:id="rId18"/>
    <p:sldId id="332" r:id="rId19"/>
    <p:sldId id="333" r:id="rId20"/>
    <p:sldId id="33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065" autoAdjust="0"/>
  </p:normalViewPr>
  <p:slideViewPr>
    <p:cSldViewPr>
      <p:cViewPr varScale="1">
        <p:scale>
          <a:sx n="66" d="100"/>
          <a:sy n="66" d="100"/>
        </p:scale>
        <p:origin x="-63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C5A1C84-0999-4544-9EC5-8852EFC644E3}" type="datetimeFigureOut">
              <a:rPr lang="en-US" smtClean="0"/>
              <a:pPr/>
              <a:t>01/25/11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C7F3135-E9EB-4B09-9F56-DA11EB9B5EED}"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en.wikipedia.org/wiki/Lutheran_Church_-_Missouri_Synod" TargetMode="External"/><Relationship Id="rId2" Type="http://schemas.openxmlformats.org/officeDocument/2006/relationships/slide" Target="../slides/slide2.xml"/><Relationship Id="rId1" Type="http://schemas.openxmlformats.org/officeDocument/2006/relationships/notesMaster" Target="../notesMasters/notesMaster1.xml"/><Relationship Id="rId4" Type="http://schemas.openxmlformats.org/officeDocument/2006/relationships/hyperlink" Target="http://en.wikipedia.org/wiki/Christian_theology"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14</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15</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16</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17</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18</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19</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was the first President of the </a:t>
            </a:r>
            <a:r>
              <a:rPr lang="en-US" sz="1200" b="0" i="0" u="none" strike="noStrike" kern="1200" dirty="0" smtClean="0">
                <a:solidFill>
                  <a:schemeClr val="tx1"/>
                </a:solidFill>
                <a:latin typeface="+mn-lt"/>
                <a:ea typeface="+mn-ea"/>
                <a:cs typeface="+mn-cs"/>
                <a:hlinkClick r:id="rId3" tooltip="Lutheran Church - Missouri Synod"/>
              </a:rPr>
              <a:t>Lutheran Church - Missouri Synod</a:t>
            </a:r>
            <a:r>
              <a:rPr lang="en-US" sz="1200" b="0" i="0" kern="1200" dirty="0" smtClean="0">
                <a:solidFill>
                  <a:schemeClr val="tx1"/>
                </a:solidFill>
                <a:latin typeface="+mn-lt"/>
                <a:ea typeface="+mn-ea"/>
                <a:cs typeface="+mn-cs"/>
              </a:rPr>
              <a:t> and its most influential </a:t>
            </a:r>
            <a:r>
              <a:rPr lang="en-US" sz="1200" b="0" i="0" u="none" strike="noStrike" kern="1200" dirty="0" smtClean="0">
                <a:solidFill>
                  <a:schemeClr val="tx1"/>
                </a:solidFill>
                <a:latin typeface="+mn-lt"/>
                <a:ea typeface="+mn-ea"/>
                <a:cs typeface="+mn-cs"/>
                <a:hlinkClick r:id="rId4" tooltip="Christian theology"/>
              </a:rPr>
              <a:t>theologian</a:t>
            </a:r>
            <a:r>
              <a:rPr lang="en-US" sz="1200" b="0" i="0" kern="1200" dirty="0" smtClean="0">
                <a:solidFill>
                  <a:schemeClr val="tx1"/>
                </a:solidFill>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C7F3135-E9EB-4B09-9F56-DA11EB9B5EED}"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0BB880AF-0745-477A-956C-E9910CD86798}" type="datetimeFigureOut">
              <a:rPr lang="en-US" smtClean="0"/>
              <a:pPr/>
              <a:t>01/25/11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85EF05A6-58C6-4900-AE51-7F5642C4771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5EF05A6-58C6-4900-AE51-7F5642C47714}"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BB880AF-0745-477A-956C-E9910CD86798}" type="datetimeFigureOut">
              <a:rPr lang="en-US" smtClean="0"/>
              <a:pPr/>
              <a:t>01/25/11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0BB880AF-0745-477A-956C-E9910CD86798}" type="datetimeFigureOut">
              <a:rPr lang="en-US" smtClean="0"/>
              <a:pPr/>
              <a:t>01/25/11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5EF05A6-58C6-4900-AE51-7F5642C477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0BB880AF-0745-477A-956C-E9910CD86798}" type="datetimeFigureOut">
              <a:rPr lang="en-US" smtClean="0"/>
              <a:pPr/>
              <a:t>01/25/11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85EF05A6-58C6-4900-AE51-7F5642C47714}"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0BB880AF-0745-477A-956C-E9910CD86798}" type="datetimeFigureOut">
              <a:rPr lang="en-US" smtClean="0"/>
              <a:pPr/>
              <a:t>01/25/11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85EF05A6-58C6-4900-AE51-7F5642C477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6600" y="304800"/>
            <a:ext cx="5334000" cy="1600200"/>
          </a:xfrm>
        </p:spPr>
        <p:txBody>
          <a:bodyPr anchor="t" anchorCtr="0">
            <a:normAutofit/>
          </a:bodyPr>
          <a:lstStyle/>
          <a:p>
            <a:r>
              <a:rPr lang="en-US" sz="2400" dirty="0" smtClean="0"/>
              <a:t>The Proper Distinction Between </a:t>
            </a:r>
            <a:r>
              <a:rPr lang="en-US" dirty="0" smtClean="0"/>
              <a:t>Law and Gospel </a:t>
            </a:r>
            <a:br>
              <a:rPr lang="en-US" dirty="0" smtClean="0"/>
            </a:br>
            <a:r>
              <a:rPr lang="en-US" sz="2400" dirty="0" smtClean="0"/>
              <a:t>by CFW Walther</a:t>
            </a:r>
            <a:endParaRPr lang="en-US" dirty="0"/>
          </a:p>
        </p:txBody>
      </p:sp>
      <p:sp>
        <p:nvSpPr>
          <p:cNvPr id="3" name="Subtitle 2"/>
          <p:cNvSpPr>
            <a:spLocks noGrp="1"/>
          </p:cNvSpPr>
          <p:nvPr>
            <p:ph type="subTitle" idx="1"/>
          </p:nvPr>
        </p:nvSpPr>
        <p:spPr>
          <a:xfrm>
            <a:off x="3048000" y="2590800"/>
            <a:ext cx="5791200" cy="1828800"/>
          </a:xfrm>
        </p:spPr>
        <p:txBody>
          <a:bodyPr>
            <a:noAutofit/>
          </a:bodyPr>
          <a:lstStyle/>
          <a:p>
            <a:pPr algn="ctr"/>
            <a:r>
              <a:rPr lang="en-US" sz="6000" b="1" dirty="0" smtClean="0">
                <a:latin typeface="Colonna MT" pitchFamily="82" charset="0"/>
              </a:rPr>
              <a:t>~ The Second ~</a:t>
            </a:r>
          </a:p>
          <a:p>
            <a:pPr algn="ctr"/>
            <a:r>
              <a:rPr lang="en-US" sz="6000" b="1" dirty="0" smtClean="0">
                <a:latin typeface="Colonna MT" pitchFamily="82" charset="0"/>
              </a:rPr>
              <a:t>Evening Lecture</a:t>
            </a:r>
            <a:endParaRPr lang="en-US" sz="6000" b="1" dirty="0">
              <a:latin typeface="Colonna MT" pitchFamily="82" charset="0"/>
            </a:endParaRPr>
          </a:p>
        </p:txBody>
      </p:sp>
      <p:pic>
        <p:nvPicPr>
          <p:cNvPr id="26626" name="Picture 2" descr="http://t3.gstatic.com/images?q=tbn:ANd9GcRF32i1MzlFIalMEm7lqy85sTJUhmj7xdW_KSybDQftb4Z34pYPSg"/>
          <p:cNvPicPr>
            <a:picLocks noChangeAspect="1" noChangeArrowheads="1"/>
          </p:cNvPicPr>
          <p:nvPr/>
        </p:nvPicPr>
        <p:blipFill>
          <a:blip r:embed="rId3" cstate="print"/>
          <a:srcRect/>
          <a:stretch>
            <a:fillRect/>
          </a:stretch>
        </p:blipFill>
        <p:spPr bwMode="auto">
          <a:xfrm>
            <a:off x="228600" y="228600"/>
            <a:ext cx="2590800" cy="3366725"/>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 Law. “T</a:t>
            </a:r>
            <a:r>
              <a:rPr lang="en-US" dirty="0" smtClean="0"/>
              <a:t>he </a:t>
            </a:r>
            <a:r>
              <a:rPr lang="en-US" dirty="0" smtClean="0"/>
              <a:t>Israelites, at Mount Sinai, were given the Ten Commandments, they were all a-tremble. </a:t>
            </a:r>
            <a:r>
              <a:rPr lang="en-US" dirty="0" smtClean="0"/>
              <a:t>…The </a:t>
            </a:r>
            <a:r>
              <a:rPr lang="en-US" dirty="0" smtClean="0"/>
              <a:t>rich young man </a:t>
            </a:r>
            <a:r>
              <a:rPr lang="en-US" i="1" dirty="0" smtClean="0"/>
              <a:t>went </a:t>
            </a:r>
            <a:r>
              <a:rPr lang="en-US" i="1" dirty="0" smtClean="0"/>
              <a:t>away sorrowful.</a:t>
            </a:r>
            <a:r>
              <a:rPr lang="en-US" dirty="0" smtClean="0"/>
              <a:t> </a:t>
            </a:r>
            <a:r>
              <a:rPr lang="en-US" dirty="0" smtClean="0"/>
              <a:t> …When </a:t>
            </a:r>
            <a:r>
              <a:rPr lang="en-US" dirty="0" smtClean="0"/>
              <a:t>Paul preached to Felix, the governor, concerning righteousness, temperance, and the Judgment to come, we read that </a:t>
            </a:r>
            <a:r>
              <a:rPr lang="en-US" i="1" dirty="0" smtClean="0"/>
              <a:t>Felix </a:t>
            </a:r>
            <a:r>
              <a:rPr lang="en-US" i="1" dirty="0" smtClean="0"/>
              <a:t>trembled.</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7. </a:t>
            </a:r>
            <a:r>
              <a:rPr lang="en-US" sz="2800" dirty="0" smtClean="0"/>
              <a:t>Is it the </a:t>
            </a:r>
            <a:r>
              <a:rPr lang="en-US" sz="2800" dirty="0" smtClean="0"/>
              <a:t>Law </a:t>
            </a:r>
            <a:r>
              <a:rPr lang="en-US" sz="2800" dirty="0" smtClean="0"/>
              <a:t>or the </a:t>
            </a:r>
            <a:r>
              <a:rPr lang="en-US" sz="2800" dirty="0" smtClean="0"/>
              <a:t>Gospel </a:t>
            </a:r>
            <a:r>
              <a:rPr lang="en-US" sz="2800" dirty="0" smtClean="0"/>
              <a:t>that produces trembling, fear and sorrow</a:t>
            </a:r>
            <a:r>
              <a:rPr lang="en-US" sz="2800" dirty="0" smtClean="0"/>
              <a:t>?</a:t>
            </a:r>
            <a:r>
              <a:rPr lang="en-US" sz="2800" dirty="0" smtClean="0"/>
              <a:t> </a:t>
            </a:r>
            <a:r>
              <a:rPr lang="en-US" sz="2800" dirty="0" smtClean="0"/>
              <a:t>(pg </a:t>
            </a:r>
            <a:r>
              <a:rPr lang="en-US" sz="2800" dirty="0" smtClean="0"/>
              <a:t>15)</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a:t>
            </a:r>
            <a:r>
              <a:rPr lang="en-US" dirty="0" smtClean="0"/>
              <a:t>he </a:t>
            </a:r>
            <a:r>
              <a:rPr lang="en-US" dirty="0" smtClean="0"/>
              <a:t>Gospel, when demanding faith, offers and </a:t>
            </a:r>
            <a:r>
              <a:rPr lang="en-US" i="1" dirty="0" smtClean="0"/>
              <a:t>gives us faith in that very demand.</a:t>
            </a:r>
            <a:r>
              <a:rPr lang="en-US" i="1" dirty="0" smtClean="0"/>
              <a:t>”</a:t>
            </a:r>
            <a:endParaRPr lang="en-US" i="1"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8. </a:t>
            </a:r>
            <a:r>
              <a:rPr lang="en-US" sz="2800" dirty="0" smtClean="0"/>
              <a:t>We now move to the affects of the </a:t>
            </a:r>
            <a:r>
              <a:rPr lang="en-US" sz="2800" dirty="0" smtClean="0"/>
              <a:t>Gospel</a:t>
            </a:r>
            <a:r>
              <a:rPr lang="en-US" sz="2800" dirty="0" smtClean="0"/>
              <a:t>.  The  </a:t>
            </a:r>
            <a:r>
              <a:rPr lang="en-US" sz="2800" dirty="0" smtClean="0"/>
              <a:t>Gospel </a:t>
            </a:r>
            <a:r>
              <a:rPr lang="en-US" sz="2800" dirty="0" smtClean="0"/>
              <a:t>indeed demands </a:t>
            </a:r>
            <a:r>
              <a:rPr lang="en-US" sz="2800" dirty="0" smtClean="0"/>
              <a:t>faith -- but </a:t>
            </a:r>
            <a:r>
              <a:rPr lang="en-US" sz="2800" dirty="0" smtClean="0"/>
              <a:t>unlike the </a:t>
            </a:r>
            <a:r>
              <a:rPr lang="en-US" sz="2800" dirty="0" smtClean="0"/>
              <a:t>Law</a:t>
            </a:r>
            <a:r>
              <a:rPr lang="en-US" sz="2800" dirty="0" smtClean="0"/>
              <a:t>, the gospel has the power to do </a:t>
            </a:r>
            <a:r>
              <a:rPr lang="en-US" sz="2800" i="1" dirty="0" smtClean="0"/>
              <a:t>what</a:t>
            </a:r>
            <a:r>
              <a:rPr lang="en-US" sz="2800" i="1" dirty="0" smtClean="0"/>
              <a:t>? </a:t>
            </a:r>
            <a:r>
              <a:rPr lang="en-US" sz="2800" dirty="0" smtClean="0"/>
              <a:t> </a:t>
            </a:r>
            <a:r>
              <a:rPr lang="en-US" sz="2800" dirty="0" smtClean="0"/>
              <a:t>(pg </a:t>
            </a:r>
            <a:r>
              <a:rPr lang="en-US" sz="2800" dirty="0" smtClean="0"/>
              <a:t>15)</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77500" lnSpcReduction="20000"/>
          </a:bodyPr>
          <a:lstStyle/>
          <a:p>
            <a:r>
              <a:rPr lang="en-US" dirty="0" smtClean="0"/>
              <a:t>“The </a:t>
            </a:r>
            <a:r>
              <a:rPr lang="en-US" dirty="0" smtClean="0"/>
              <a:t>Gospel does </a:t>
            </a:r>
            <a:r>
              <a:rPr lang="en-US" dirty="0" smtClean="0"/>
              <a:t>not at all reprove the sinner, but takes all terror, all fear, all anguish, from him and fills him with peace and joy in the Holy </a:t>
            </a:r>
            <a:r>
              <a:rPr lang="en-US" dirty="0" smtClean="0"/>
              <a:t>Ghost.</a:t>
            </a:r>
          </a:p>
          <a:p>
            <a:endParaRPr lang="en-US" dirty="0" smtClean="0"/>
          </a:p>
          <a:p>
            <a:r>
              <a:rPr lang="en-US" dirty="0" smtClean="0"/>
              <a:t>In the Parable of the Prodigal Son, “…</a:t>
            </a:r>
            <a:r>
              <a:rPr lang="en-US" dirty="0" smtClean="0"/>
              <a:t> the father does not with a single word refer to his horrible, abominable conduct. He says nothing, nothing whatever, about it, but falls upon the prodigal’s neck, kisses him, and prepares a splendid feast for him. That is a glorious parable exhibiting to us the effect of the Gospel. It removes all unrest and fills us with a blessed, heavenly peace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9. </a:t>
            </a:r>
            <a:r>
              <a:rPr lang="en-US" sz="2800" dirty="0" smtClean="0"/>
              <a:t>What is the second effect of the </a:t>
            </a:r>
            <a:r>
              <a:rPr lang="en-US" sz="2800" dirty="0" smtClean="0"/>
              <a:t>Gospel</a:t>
            </a:r>
            <a:r>
              <a:rPr lang="en-US" sz="2800" dirty="0" smtClean="0"/>
              <a:t>?  Rather then reproving the </a:t>
            </a:r>
            <a:r>
              <a:rPr lang="en-US" sz="2800" dirty="0" smtClean="0"/>
              <a:t>sinner</a:t>
            </a:r>
            <a:r>
              <a:rPr lang="en-US" sz="2800" dirty="0" smtClean="0"/>
              <a:t>, what does it do?  Which parable of Christ is a great example of this</a:t>
            </a:r>
            <a:r>
              <a:rPr lang="en-US" sz="2800" dirty="0" smtClean="0"/>
              <a:t>?</a:t>
            </a:r>
            <a:r>
              <a:rPr lang="en-US" sz="2800" dirty="0" smtClean="0"/>
              <a:t> </a:t>
            </a:r>
            <a:r>
              <a:rPr lang="en-US" sz="2800" dirty="0" smtClean="0"/>
              <a:t>(pg </a:t>
            </a:r>
            <a:r>
              <a:rPr lang="en-US" sz="2800" dirty="0" smtClean="0"/>
              <a: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it </a:t>
            </a:r>
            <a:r>
              <a:rPr lang="en-US" dirty="0" smtClean="0"/>
              <a:t>changes man. It plants love into his heart and makes him capable of all good works. It demands nothing, but it gives all.</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10. </a:t>
            </a:r>
            <a:r>
              <a:rPr lang="en-US" sz="2800" dirty="0" smtClean="0"/>
              <a:t>Thirdly, the </a:t>
            </a:r>
            <a:r>
              <a:rPr lang="en-US" sz="2800" dirty="0" smtClean="0"/>
              <a:t>Gospel </a:t>
            </a:r>
            <a:r>
              <a:rPr lang="en-US" sz="2800" dirty="0" smtClean="0"/>
              <a:t>issues no </a:t>
            </a:r>
            <a:r>
              <a:rPr lang="en-US" sz="2800" dirty="0" smtClean="0"/>
              <a:t>orders </a:t>
            </a:r>
            <a:r>
              <a:rPr lang="en-US" sz="2800" dirty="0" smtClean="0"/>
              <a:t>but rather does </a:t>
            </a:r>
            <a:r>
              <a:rPr lang="en-US" sz="2800" i="1" dirty="0" smtClean="0"/>
              <a:t>what</a:t>
            </a:r>
            <a:r>
              <a:rPr lang="en-US" sz="2800" i="1" dirty="0" smtClean="0"/>
              <a:t>?</a:t>
            </a:r>
            <a:r>
              <a:rPr lang="en-US" sz="2800" i="1" dirty="0" smtClean="0"/>
              <a:t>  </a:t>
            </a:r>
            <a:r>
              <a:rPr lang="en-US" sz="2800" dirty="0" smtClean="0"/>
              <a:t>(</a:t>
            </a:r>
            <a:r>
              <a:rPr lang="en-US" sz="2800" dirty="0" smtClean="0"/>
              <a:t>pg </a:t>
            </a:r>
            <a:r>
              <a:rPr lang="en-US" sz="2800" dirty="0" smtClean="0"/>
              <a:t>16)</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lnSpcReduction="20000"/>
          </a:bodyPr>
          <a:lstStyle/>
          <a:p>
            <a:r>
              <a:rPr lang="en-US" dirty="0" smtClean="0"/>
              <a:t>Acts 16:31: </a:t>
            </a:r>
            <a:r>
              <a:rPr lang="en-US" i="1" dirty="0" smtClean="0"/>
              <a:t>So </a:t>
            </a:r>
            <a:r>
              <a:rPr lang="en-US" i="1" dirty="0" smtClean="0"/>
              <a:t>they said, "Believe on the Lord Jesus Christ, and you will be saved, you and your household</a:t>
            </a:r>
            <a:r>
              <a:rPr lang="en-US" i="1" dirty="0" smtClean="0"/>
              <a:t>. </a:t>
            </a:r>
          </a:p>
          <a:p>
            <a:r>
              <a:rPr lang="en-US" dirty="0" smtClean="0"/>
              <a:t>“</a:t>
            </a:r>
            <a:r>
              <a:rPr lang="en-US" dirty="0" smtClean="0"/>
              <a:t>The jailer does not say to the apostles: How am I to go at this? No; he promptly believes, for the apostles’ words have spoken faith into his heart. The story concerning him goes on immediately: </a:t>
            </a:r>
            <a:r>
              <a:rPr lang="en-US" i="1" dirty="0" smtClean="0"/>
              <a:t>He rejoiced, believing in God with all his house.</a:t>
            </a:r>
            <a:r>
              <a:rPr lang="en-US" dirty="0" smtClean="0"/>
              <a:t> Observe that the Gospel bestows the faith which it demands.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11. </a:t>
            </a:r>
            <a:r>
              <a:rPr lang="en-US" sz="2800" dirty="0" smtClean="0"/>
              <a:t>What was the only "requirement" that Paul asked of the jailer at </a:t>
            </a:r>
            <a:r>
              <a:rPr lang="en-US" sz="2800" dirty="0" smtClean="0"/>
              <a:t>Philippi? </a:t>
            </a:r>
            <a:r>
              <a:rPr lang="en-US" sz="2800" dirty="0" smtClean="0"/>
              <a:t>(pg 16)</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85000" lnSpcReduction="10000"/>
          </a:bodyPr>
          <a:lstStyle/>
          <a:p>
            <a:r>
              <a:rPr lang="en-US" dirty="0" smtClean="0"/>
              <a:t>Effect. </a:t>
            </a:r>
            <a:r>
              <a:rPr lang="en-US" i="1" dirty="0" smtClean="0"/>
              <a:t>Ephesians 2:8-10: For </a:t>
            </a:r>
            <a:r>
              <a:rPr lang="en-US" i="1" dirty="0" smtClean="0"/>
              <a:t>by grace you have been saved through faith, and that not of yourselves; it is the gift of God,</a:t>
            </a:r>
            <a:r>
              <a:rPr lang="en-US" i="1" baseline="30000" dirty="0" smtClean="0"/>
              <a:t> 9 </a:t>
            </a:r>
            <a:r>
              <a:rPr lang="en-US" i="1" dirty="0" smtClean="0"/>
              <a:t>not of works, lest anyone should boast.</a:t>
            </a:r>
            <a:r>
              <a:rPr lang="en-US" i="1" baseline="30000" dirty="0" smtClean="0"/>
              <a:t> 10 </a:t>
            </a:r>
            <a:r>
              <a:rPr lang="en-US" i="1" dirty="0" smtClean="0"/>
              <a:t>For we are His workmanship, created in Christ Jesus for good works, which God prepared beforehand that we should walk in them</a:t>
            </a:r>
            <a:r>
              <a:rPr lang="en-US" i="1" dirty="0" smtClean="0"/>
              <a:t>.</a:t>
            </a:r>
          </a:p>
          <a:p>
            <a:r>
              <a:rPr lang="en-US" dirty="0" smtClean="0"/>
              <a:t>“</a:t>
            </a:r>
            <a:r>
              <a:rPr lang="en-US" dirty="0" smtClean="0"/>
              <a:t>The Gospel does not say: You must do good works, but it fashions me into a human being, into a creature of such a kind as cannot but serve God and his fellow-man.</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12. </a:t>
            </a:r>
            <a:r>
              <a:rPr lang="en-US" sz="2800" dirty="0" smtClean="0"/>
              <a:t>What about </a:t>
            </a:r>
            <a:r>
              <a:rPr lang="en-US" sz="2800" dirty="0" smtClean="0"/>
              <a:t>good </a:t>
            </a:r>
            <a:r>
              <a:rPr lang="en-US" sz="2800" dirty="0" smtClean="0"/>
              <a:t>works?  Are they the cause of salvation or the effect of salvation</a:t>
            </a:r>
            <a:r>
              <a:rPr lang="en-US" sz="2800" dirty="0" smtClean="0"/>
              <a:t>? </a:t>
            </a:r>
            <a:r>
              <a:rPr lang="en-US" sz="2800" dirty="0" smtClean="0"/>
              <a:t>(</a:t>
            </a:r>
            <a:r>
              <a:rPr lang="en-US" sz="2800" dirty="0" smtClean="0"/>
              <a:t>pg </a:t>
            </a:r>
            <a:r>
              <a:rPr lang="en-US" sz="2800" dirty="0" smtClean="0"/>
              <a:t>16-17)</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err="1" smtClean="0"/>
              <a:t>l</a:t>
            </a:r>
            <a:r>
              <a:rPr lang="en-US" dirty="0" err="1" smtClean="0"/>
              <a:t>t</a:t>
            </a:r>
            <a:r>
              <a:rPr lang="en-US" dirty="0" smtClean="0"/>
              <a:t> </a:t>
            </a:r>
            <a:r>
              <a:rPr lang="en-US" dirty="0" smtClean="0"/>
              <a:t>relates to the </a:t>
            </a:r>
            <a:r>
              <a:rPr lang="en-US" i="1" dirty="0" smtClean="0"/>
              <a:t>persons</a:t>
            </a:r>
            <a:r>
              <a:rPr lang="en-US" dirty="0" smtClean="0"/>
              <a:t> to whom either doctrine is to be preached. In other words, there is a difference in the subjects to whom they must be applied.</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13. </a:t>
            </a:r>
            <a:r>
              <a:rPr lang="en-US" sz="2800" dirty="0" smtClean="0"/>
              <a:t>the sixth point of difference between the lawn the gospel </a:t>
            </a:r>
            <a:r>
              <a:rPr lang="en-US" sz="2800" dirty="0" smtClean="0"/>
              <a:t>relates to </a:t>
            </a:r>
            <a:r>
              <a:rPr lang="en-US" sz="2800" i="1" dirty="0" smtClean="0"/>
              <a:t>what? </a:t>
            </a:r>
            <a:r>
              <a:rPr lang="en-US" sz="2800" dirty="0" smtClean="0"/>
              <a:t> </a:t>
            </a:r>
            <a:r>
              <a:rPr lang="en-US" sz="2800" dirty="0" smtClean="0"/>
              <a:t>(pg </a:t>
            </a:r>
            <a:r>
              <a:rPr lang="en-US" sz="2800" dirty="0" smtClean="0"/>
              <a:t>17)</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 Law is to be preached to </a:t>
            </a:r>
            <a:r>
              <a:rPr lang="en-US" u="sng" dirty="0" smtClean="0"/>
              <a:t>secure</a:t>
            </a:r>
            <a:r>
              <a:rPr lang="en-US" dirty="0" smtClean="0"/>
              <a:t> sinners and the Gospel to </a:t>
            </a:r>
            <a:r>
              <a:rPr lang="en-US" u="sng" dirty="0" smtClean="0"/>
              <a:t>alarmed</a:t>
            </a:r>
            <a:r>
              <a:rPr lang="en-US" dirty="0" smtClean="0"/>
              <a:t> sinners.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14. </a:t>
            </a:r>
            <a:r>
              <a:rPr lang="en-US" sz="2800" dirty="0" smtClean="0"/>
              <a:t>To </a:t>
            </a:r>
            <a:r>
              <a:rPr lang="en-US" sz="2800" dirty="0" smtClean="0"/>
              <a:t>whom </a:t>
            </a:r>
            <a:r>
              <a:rPr lang="en-US" sz="2800" dirty="0" smtClean="0"/>
              <a:t>is the </a:t>
            </a:r>
            <a:r>
              <a:rPr lang="en-US" sz="2800" dirty="0" smtClean="0"/>
              <a:t>Law </a:t>
            </a:r>
            <a:r>
              <a:rPr lang="en-US" sz="2800" dirty="0" smtClean="0"/>
              <a:t>to be preached?  To whom is the </a:t>
            </a:r>
            <a:r>
              <a:rPr lang="en-US" sz="2800" dirty="0" smtClean="0"/>
              <a:t>Gospel </a:t>
            </a:r>
            <a:r>
              <a:rPr lang="en-US" sz="2800" dirty="0" smtClean="0"/>
              <a:t>to be preached</a:t>
            </a:r>
            <a:r>
              <a:rPr lang="en-US" sz="2800" dirty="0" smtClean="0"/>
              <a:t>? </a:t>
            </a:r>
            <a:r>
              <a:rPr lang="en-US" sz="2800" dirty="0" smtClean="0"/>
              <a:t>(</a:t>
            </a:r>
            <a:r>
              <a:rPr lang="en-US" sz="2800" dirty="0" smtClean="0"/>
              <a:t>pg </a:t>
            </a:r>
            <a:r>
              <a:rPr lang="en-US" sz="2800" dirty="0" smtClean="0"/>
              <a:t>17)</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As long as a person is at ease in his sins, as long as he is unwilling to quit some particular sin, so long only the Law, which curses and condemns him, is to be preached to him.</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15. </a:t>
            </a:r>
            <a:r>
              <a:rPr lang="en-US" sz="2800" dirty="0" smtClean="0"/>
              <a:t>how much </a:t>
            </a:r>
            <a:r>
              <a:rPr lang="en-US" sz="2800" dirty="0" smtClean="0"/>
              <a:t>Gospel </a:t>
            </a:r>
            <a:r>
              <a:rPr lang="en-US" sz="2800" dirty="0" smtClean="0"/>
              <a:t>can we preach to secure sinners</a:t>
            </a:r>
            <a:r>
              <a:rPr lang="en-US" sz="2800" dirty="0" smtClean="0"/>
              <a:t>?</a:t>
            </a:r>
            <a:r>
              <a:rPr lang="en-US" sz="2800" dirty="0" smtClean="0"/>
              <a:t> </a:t>
            </a:r>
            <a:r>
              <a:rPr lang="en-US" sz="2800" dirty="0" smtClean="0"/>
              <a:t>(pg </a:t>
            </a:r>
            <a:r>
              <a:rPr lang="en-US" sz="2800" dirty="0" smtClean="0"/>
              <a:t>17)</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fontScale="92500" lnSpcReduction="10000"/>
          </a:bodyPr>
          <a:lstStyle/>
          <a:p>
            <a:r>
              <a:rPr lang="en-US" dirty="0" smtClean="0"/>
              <a:t>“T</a:t>
            </a:r>
            <a:r>
              <a:rPr lang="en-US" dirty="0" smtClean="0"/>
              <a:t>o </a:t>
            </a:r>
            <a:r>
              <a:rPr lang="en-US" dirty="0" smtClean="0"/>
              <a:t>such poor, sad-hearted sinners — I repeat it — not a word of the Law must be preached. Woe to the preacher who would continue to preach the Law to a famished sinner! On the contrary, to such a person the preacher must say: “Do but come! There is still room! No matter how great a sinner you are, there is still room for you. Even if you were a Judas or a Cain, there is still room. Oh, do, do come to Jesus!”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16. </a:t>
            </a:r>
            <a:r>
              <a:rPr lang="en-US" sz="2800" dirty="0" smtClean="0"/>
              <a:t>How much </a:t>
            </a:r>
            <a:r>
              <a:rPr lang="en-US" sz="2800" dirty="0" smtClean="0"/>
              <a:t>Law </a:t>
            </a:r>
            <a:r>
              <a:rPr lang="en-US" sz="2800" dirty="0" smtClean="0"/>
              <a:t>should be preached to people who are repentant and discouraged by their </a:t>
            </a:r>
            <a:r>
              <a:rPr lang="en-US" sz="2800" dirty="0" smtClean="0"/>
              <a:t>sins?</a:t>
            </a:r>
            <a:r>
              <a:rPr lang="en-US" sz="2800" dirty="0" smtClean="0"/>
              <a:t> </a:t>
            </a:r>
            <a:r>
              <a:rPr lang="en-US" sz="2800" dirty="0" smtClean="0"/>
              <a:t>(pg </a:t>
            </a:r>
            <a:r>
              <a:rPr lang="en-US" sz="2800" dirty="0" smtClean="0"/>
              <a:t>18)</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5334000" cy="4525963"/>
          </a:xfrm>
        </p:spPr>
        <p:txBody>
          <a:bodyPr>
            <a:normAutofit/>
          </a:bodyPr>
          <a:lstStyle/>
          <a:p>
            <a:r>
              <a:rPr lang="en-US" dirty="0" smtClean="0"/>
              <a:t>What is the most important teaching of Scripture? What is the second-most important?</a:t>
            </a:r>
          </a:p>
          <a:p>
            <a:r>
              <a:rPr lang="en-US" dirty="0" smtClean="0"/>
              <a:t>What do Law and Gospel have in common? How do they differ?</a:t>
            </a:r>
          </a:p>
          <a:p>
            <a:r>
              <a:rPr lang="en-US" dirty="0" smtClean="0"/>
              <a:t>How do the initials “SOS” remind us of the difference between Law </a:t>
            </a:r>
            <a:r>
              <a:rPr lang="en-US" smtClean="0"/>
              <a:t>and Gospel?</a:t>
            </a:r>
            <a:endParaRPr lang="en-US" dirty="0"/>
          </a:p>
        </p:txBody>
      </p:sp>
      <p:sp>
        <p:nvSpPr>
          <p:cNvPr id="3" name="Title 2"/>
          <p:cNvSpPr>
            <a:spLocks noGrp="1"/>
          </p:cNvSpPr>
          <p:nvPr>
            <p:ph type="title"/>
          </p:nvPr>
        </p:nvSpPr>
        <p:spPr/>
        <p:txBody>
          <a:bodyPr/>
          <a:lstStyle/>
          <a:p>
            <a:r>
              <a:rPr lang="en-US" dirty="0" smtClean="0"/>
              <a:t>Review: </a:t>
            </a:r>
            <a:endParaRPr lang="en-US" dirty="0"/>
          </a:p>
        </p:txBody>
      </p:sp>
      <p:pic>
        <p:nvPicPr>
          <p:cNvPr id="5" name="Picture 4" descr="Walther_cfw_young (1).png"/>
          <p:cNvPicPr>
            <a:picLocks noChangeAspect="1"/>
          </p:cNvPicPr>
          <p:nvPr/>
        </p:nvPicPr>
        <p:blipFill>
          <a:blip r:embed="rId3" cstate="print"/>
          <a:stretch>
            <a:fillRect/>
          </a:stretch>
        </p:blipFill>
        <p:spPr>
          <a:xfrm>
            <a:off x="6019800" y="1371600"/>
            <a:ext cx="2794637" cy="381086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20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In offering us help and salvation as a gift and donation of God, the Gospel bids us hold the sack open and have something given us. The Law, however, gives nothing, but only takes and demands things from us. Now, these two, giving and taking, are surely far apart. </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17. </a:t>
            </a:r>
            <a:r>
              <a:rPr lang="en-US" sz="2800" dirty="0" smtClean="0"/>
              <a:t>Luther puts the difference between </a:t>
            </a:r>
            <a:r>
              <a:rPr lang="en-US" sz="2800" dirty="0" smtClean="0"/>
              <a:t>Law </a:t>
            </a:r>
            <a:r>
              <a:rPr lang="en-US" sz="2800" dirty="0" smtClean="0"/>
              <a:t>and </a:t>
            </a:r>
            <a:r>
              <a:rPr lang="en-US" sz="2800" dirty="0" smtClean="0"/>
              <a:t>Gospel </a:t>
            </a:r>
            <a:r>
              <a:rPr lang="en-US" sz="2800" dirty="0" smtClean="0"/>
              <a:t>quite simply in "the analogy of the sack." </a:t>
            </a:r>
            <a:r>
              <a:rPr lang="en-US" sz="2800" dirty="0" smtClean="0"/>
              <a:t> What </a:t>
            </a:r>
            <a:r>
              <a:rPr lang="en-US" sz="2800" dirty="0" smtClean="0"/>
              <a:t>is </a:t>
            </a:r>
            <a:r>
              <a:rPr lang="en-US" sz="2800" dirty="0" smtClean="0"/>
              <a:t>that?</a:t>
            </a:r>
            <a:r>
              <a:rPr lang="en-US" sz="2800" dirty="0" smtClean="0"/>
              <a:t> </a:t>
            </a:r>
            <a:r>
              <a:rPr lang="en-US" sz="2800" dirty="0" smtClean="0"/>
              <a:t>(pg </a:t>
            </a:r>
            <a:r>
              <a:rPr lang="en-US" sz="2800" dirty="0" smtClean="0"/>
              <a:t>19, near the bottom</a:t>
            </a:r>
            <a:r>
              <a:rPr lang="en-US" sz="2800" dirty="0" smtClean="0"/>
              <a: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200400"/>
          </a:xfrm>
          <a:gradFill flip="none" rotWithShape="1">
            <a:gsLst>
              <a:gs pos="0">
                <a:srgbClr val="FC9FCB"/>
              </a:gs>
              <a:gs pos="13000">
                <a:srgbClr val="F8B049"/>
              </a:gs>
              <a:gs pos="21001">
                <a:srgbClr val="F8B049"/>
              </a:gs>
              <a:gs pos="63000">
                <a:srgbClr val="FEE7F2"/>
              </a:gs>
              <a:gs pos="67000">
                <a:srgbClr val="F952A0"/>
              </a:gs>
              <a:gs pos="69000">
                <a:srgbClr val="C50849"/>
              </a:gs>
              <a:gs pos="82001">
                <a:srgbClr val="B43E85"/>
              </a:gs>
              <a:gs pos="100000">
                <a:srgbClr val="F8B049"/>
              </a:gs>
            </a:gsLst>
            <a:lin ang="5400000" scaled="0"/>
            <a:tileRect r="-100000" b="-100000"/>
          </a:gradFill>
        </p:spPr>
        <p:txBody>
          <a:bodyPr anchor="ctr" anchorCtr="0"/>
          <a:lstStyle/>
          <a:p>
            <a:r>
              <a:rPr lang="en-US" b="1" i="1" dirty="0" smtClean="0"/>
              <a:t>The doctrinal contents of the entire Holy Scriptures, both of the Old and the New Testament, are made up of two doctrines differing fundamentally from each other, viz., the Law and the Gospel.</a:t>
            </a:r>
            <a:endParaRPr lang="en-US" b="1" dirty="0"/>
          </a:p>
        </p:txBody>
      </p:sp>
      <p:sp>
        <p:nvSpPr>
          <p:cNvPr id="3" name="Title 2"/>
          <p:cNvSpPr>
            <a:spLocks noGrp="1"/>
          </p:cNvSpPr>
          <p:nvPr>
            <p:ph type="title"/>
          </p:nvPr>
        </p:nvSpPr>
        <p:spPr/>
        <p:txBody>
          <a:bodyPr>
            <a:normAutofit fontScale="90000"/>
          </a:bodyPr>
          <a:lstStyle/>
          <a:p>
            <a:pPr algn="ctr"/>
            <a:r>
              <a:rPr lang="en-US" sz="4400" dirty="0" smtClean="0">
                <a:latin typeface="Colonna MT" pitchFamily="82" charset="0"/>
              </a:rPr>
              <a:t/>
            </a:r>
            <a:br>
              <a:rPr lang="en-US" sz="4400" dirty="0" smtClean="0">
                <a:latin typeface="Colonna MT" pitchFamily="82" charset="0"/>
              </a:rPr>
            </a:br>
            <a:r>
              <a:rPr lang="en-US" sz="7300" dirty="0" smtClean="0">
                <a:latin typeface="Colonna MT" pitchFamily="82" charset="0"/>
              </a:rPr>
              <a:t>Thesis I</a:t>
            </a:r>
            <a:br>
              <a:rPr lang="en-US" sz="7300" dirty="0" smtClean="0">
                <a:latin typeface="Colonna MT" pitchFamily="82" charset="0"/>
              </a:rPr>
            </a:b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0" end="0"/>
                                            </p:txEl>
                                          </p:spTgt>
                                        </p:tgtEl>
                                        <p:attrNameLst>
                                          <p:attrName>style.visibility</p:attrName>
                                        </p:attrNameLst>
                                      </p:cBhvr>
                                      <p:to>
                                        <p:strVal val="visible"/>
                                      </p:to>
                                    </p:set>
                                    <p:animEffect transition="in" filter="fade">
                                      <p:cBhvr>
                                        <p:cTn id="10"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allAtOnce"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 </a:t>
            </a:r>
            <a:r>
              <a:rPr lang="en-US" dirty="0" smtClean="0"/>
              <a:t>The </a:t>
            </a:r>
            <a:r>
              <a:rPr lang="en-US" dirty="0" smtClean="0"/>
              <a:t>moment a person becomes a Christian, there arises in him a keen desire for the doctrine of Christ</a:t>
            </a:r>
            <a:r>
              <a:rPr lang="en-US" dirty="0" smtClean="0"/>
              <a:t>.</a:t>
            </a:r>
            <a:r>
              <a:rPr lang="en-US" dirty="0" smtClean="0"/>
              <a:t>”</a:t>
            </a:r>
          </a:p>
          <a:p>
            <a:r>
              <a:rPr lang="en-US" dirty="0" smtClean="0"/>
              <a:t>“</a:t>
            </a:r>
            <a:r>
              <a:rPr lang="en-US" dirty="0" smtClean="0"/>
              <a:t>Even where there is but the beginning of faith in the heart, a person regards no point of doctrine as trifling, and every doctrine is to him as precious as gold, silver, and </a:t>
            </a:r>
            <a:r>
              <a:rPr lang="en-US" dirty="0" smtClean="0"/>
              <a:t>rubies”</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1. </a:t>
            </a:r>
            <a:r>
              <a:rPr lang="en-US" sz="2800" dirty="0" smtClean="0"/>
              <a:t>As soon as a person becomes a believer, what desire arises in him? </a:t>
            </a:r>
            <a:r>
              <a:rPr lang="en-US" sz="2800" dirty="0" smtClean="0"/>
              <a:t>(pg </a:t>
            </a:r>
            <a:r>
              <a:rPr lang="en-US" sz="2800" dirty="0" smtClean="0"/>
              <a:t>12)</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 Law tells us what to do, but </a:t>
            </a:r>
            <a:r>
              <a:rPr lang="en-US" i="1" dirty="0" smtClean="0"/>
              <a:t>does not enable us to comply with its commands</a:t>
            </a:r>
            <a:r>
              <a:rPr lang="en-US" dirty="0" smtClean="0"/>
              <a:t>; it rather causes us to become more unwilling to keep the Law.</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fontScale="90000"/>
          </a:bodyPr>
          <a:lstStyle/>
          <a:p>
            <a:r>
              <a:rPr lang="en-US" sz="2800" dirty="0" smtClean="0"/>
              <a:t>2. </a:t>
            </a:r>
            <a:r>
              <a:rPr lang="en-US" sz="2800" dirty="0" smtClean="0"/>
              <a:t>We've talked about several differences between the law in the gospel.  The fifth difference concerns the </a:t>
            </a:r>
            <a:r>
              <a:rPr lang="en-US" sz="2800" i="1" dirty="0" smtClean="0"/>
              <a:t>effect </a:t>
            </a:r>
            <a:r>
              <a:rPr lang="en-US" sz="2800" dirty="0" smtClean="0"/>
              <a:t>that these two doctrines have on people.  the effect of the law is threefold.  The </a:t>
            </a:r>
            <a:r>
              <a:rPr lang="en-US" sz="2800" dirty="0" smtClean="0"/>
              <a:t>Law </a:t>
            </a:r>
            <a:r>
              <a:rPr lang="en-US" sz="2800" dirty="0" smtClean="0"/>
              <a:t>tells us what to do, but what does it </a:t>
            </a:r>
            <a:r>
              <a:rPr lang="en-US" sz="2800" i="1" dirty="0" smtClean="0"/>
              <a:t>not </a:t>
            </a:r>
            <a:r>
              <a:rPr lang="en-US" sz="2800" dirty="0" smtClean="0"/>
              <a:t>do</a:t>
            </a:r>
            <a:r>
              <a:rPr lang="en-US" sz="2800" dirty="0" smtClean="0"/>
              <a:t>?</a:t>
            </a:r>
            <a:r>
              <a:rPr lang="en-US" sz="2800" dirty="0" smtClean="0"/>
              <a:t> </a:t>
            </a:r>
            <a:r>
              <a:rPr lang="en-US" sz="2800" dirty="0" smtClean="0"/>
              <a:t>(pg </a:t>
            </a:r>
            <a:r>
              <a:rPr lang="en-US" sz="2800" dirty="0" smtClean="0"/>
              <a:t>13)</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The </a:t>
            </a:r>
            <a:r>
              <a:rPr lang="en-US" dirty="0" smtClean="0"/>
              <a:t>Law uncovers to man his sins, but </a:t>
            </a:r>
            <a:r>
              <a:rPr lang="en-US" i="1" dirty="0" smtClean="0"/>
              <a:t>offers him no help to get out of them </a:t>
            </a:r>
            <a:r>
              <a:rPr lang="en-US" dirty="0" smtClean="0"/>
              <a:t>and thus hurls man into despair.</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3. </a:t>
            </a:r>
            <a:r>
              <a:rPr lang="en-US" sz="2800" dirty="0" smtClean="0"/>
              <a:t>In the second place, the law shows man his sin, but what does it not offer him</a:t>
            </a:r>
            <a:r>
              <a:rPr lang="en-US" sz="2800" dirty="0" smtClean="0"/>
              <a:t>?</a:t>
            </a:r>
            <a:r>
              <a:rPr lang="en-US" sz="2800" dirty="0" smtClean="0"/>
              <a:t> </a:t>
            </a:r>
            <a:r>
              <a:rPr lang="en-US" sz="2800" dirty="0" smtClean="0"/>
              <a:t>(pg </a:t>
            </a:r>
            <a:r>
              <a:rPr lang="en-US" sz="2800" dirty="0" smtClean="0"/>
              <a:t>14)</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i="1" dirty="0" smtClean="0"/>
              <a:t>“…</a:t>
            </a:r>
            <a:r>
              <a:rPr lang="en-US" i="1" dirty="0" smtClean="0"/>
              <a:t> not a drop of comfort </a:t>
            </a:r>
            <a:r>
              <a:rPr lang="en-US" dirty="0" smtClean="0"/>
              <a:t>to </a:t>
            </a:r>
            <a:r>
              <a:rPr lang="en-US" dirty="0" smtClean="0"/>
              <a:t>the </a:t>
            </a:r>
            <a:r>
              <a:rPr lang="en-US" dirty="0" smtClean="0"/>
              <a:t>sinner. If no additional teaching, besides the Law, is applied to man, he must despair, die, and perish in his sins. Ever since the Fall the Law can produce no other effects in man.</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4. </a:t>
            </a:r>
            <a:r>
              <a:rPr lang="en-US" sz="2800" dirty="0" smtClean="0"/>
              <a:t>In the third place, the law produces </a:t>
            </a:r>
            <a:r>
              <a:rPr lang="en-US" sz="2800" dirty="0" smtClean="0"/>
              <a:t>contrition (it </a:t>
            </a:r>
            <a:r>
              <a:rPr lang="en-US" sz="2800" dirty="0" smtClean="0"/>
              <a:t>makes us sorry for our </a:t>
            </a:r>
            <a:r>
              <a:rPr lang="en-US" sz="2800" dirty="0" smtClean="0"/>
              <a:t>sins) but </a:t>
            </a:r>
            <a:r>
              <a:rPr lang="en-US" sz="2800" dirty="0" smtClean="0"/>
              <a:t>it offers not a drop of what</a:t>
            </a:r>
            <a:r>
              <a:rPr lang="en-US" sz="2800" dirty="0" smtClean="0"/>
              <a:t>?</a:t>
            </a:r>
            <a:r>
              <a:rPr lang="en-US" sz="2800" dirty="0" smtClean="0"/>
              <a:t> </a:t>
            </a:r>
            <a:r>
              <a:rPr lang="en-US" sz="2800" dirty="0" smtClean="0"/>
              <a:t>(pg </a:t>
            </a:r>
            <a:r>
              <a:rPr lang="en-US" sz="2800" dirty="0" smtClean="0"/>
              <a:t>14</a:t>
            </a:r>
            <a:r>
              <a:rPr lang="en-US" sz="2800" dirty="0" smtClean="0"/>
              <a:t>)</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The Letter of the Law! “…</a:t>
            </a:r>
            <a:r>
              <a:rPr lang="en-US" dirty="0" smtClean="0"/>
              <a:t> because God has inscribed it in the form of letters upon tables of stone.</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5. </a:t>
            </a:r>
            <a:r>
              <a:rPr lang="en-US" sz="2800" dirty="0" smtClean="0"/>
              <a:t>2 Corinthians 3:6 </a:t>
            </a:r>
            <a:r>
              <a:rPr lang="en-US" sz="2800" dirty="0" smtClean="0"/>
              <a:t>says </a:t>
            </a:r>
            <a:r>
              <a:rPr lang="en-US" sz="2800" i="1" dirty="0" smtClean="0"/>
              <a:t>“The </a:t>
            </a:r>
            <a:r>
              <a:rPr lang="en-US" sz="2800" i="1" dirty="0" smtClean="0"/>
              <a:t>letter kills." </a:t>
            </a:r>
            <a:r>
              <a:rPr lang="en-US" sz="2800" dirty="0" smtClean="0"/>
              <a:t>what "letter" is this referring to?</a:t>
            </a:r>
            <a:r>
              <a:rPr lang="en-US" sz="2800" dirty="0" smtClean="0"/>
              <a:t> </a:t>
            </a:r>
            <a:r>
              <a:rPr lang="en-US" sz="2800" dirty="0" smtClean="0"/>
              <a:t>(pg </a:t>
            </a:r>
            <a:r>
              <a:rPr lang="en-US" sz="2800" dirty="0" smtClean="0"/>
              <a:t>15)</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209800"/>
            <a:ext cx="8229600" cy="3581401"/>
          </a:xfrm>
          <a:gradFill>
            <a:gsLst>
              <a:gs pos="0">
                <a:schemeClr val="accent1">
                  <a:tint val="62000"/>
                  <a:satMod val="180000"/>
                </a:schemeClr>
              </a:gs>
              <a:gs pos="65000">
                <a:schemeClr val="accent1">
                  <a:tint val="32000"/>
                  <a:satMod val="250000"/>
                </a:schemeClr>
              </a:gs>
              <a:gs pos="100000">
                <a:schemeClr val="accent1">
                  <a:tint val="23000"/>
                  <a:satMod val="300000"/>
                </a:schemeClr>
              </a:gs>
            </a:gsLst>
          </a:gradFill>
          <a:effectLst>
            <a:outerShdw blurRad="304800" dist="152400" dir="2700000" algn="tl" rotWithShape="0">
              <a:prstClr val="black">
                <a:alpha val="40000"/>
              </a:prstClr>
            </a:outerShdw>
          </a:effectLst>
        </p:spPr>
        <p:style>
          <a:lnRef idx="1">
            <a:schemeClr val="accent1"/>
          </a:lnRef>
          <a:fillRef idx="2">
            <a:schemeClr val="accent1"/>
          </a:fillRef>
          <a:effectRef idx="1">
            <a:schemeClr val="accent1"/>
          </a:effectRef>
          <a:fontRef idx="minor">
            <a:schemeClr val="dk1"/>
          </a:fontRef>
        </p:style>
        <p:txBody>
          <a:bodyPr wrap="square" tIns="182880" rIns="91440" anchor="ctr" anchorCtr="0">
            <a:normAutofit/>
          </a:bodyPr>
          <a:lstStyle/>
          <a:p>
            <a:r>
              <a:rPr lang="en-US" dirty="0" smtClean="0"/>
              <a:t>“</a:t>
            </a:r>
            <a:r>
              <a:rPr lang="en-US" dirty="0" smtClean="0"/>
              <a:t>T</a:t>
            </a:r>
            <a:r>
              <a:rPr lang="en-US" dirty="0" smtClean="0"/>
              <a:t>he </a:t>
            </a:r>
            <a:r>
              <a:rPr lang="en-US" dirty="0" smtClean="0"/>
              <a:t>Law produces an effect </a:t>
            </a:r>
            <a:r>
              <a:rPr lang="en-US" u="sng" dirty="0" smtClean="0"/>
              <a:t>opposite</a:t>
            </a:r>
            <a:r>
              <a:rPr lang="en-US" dirty="0" smtClean="0"/>
              <a:t> to that which it </a:t>
            </a:r>
            <a:r>
              <a:rPr lang="en-US" dirty="0" smtClean="0"/>
              <a:t>commands! </a:t>
            </a:r>
            <a:r>
              <a:rPr lang="en-US" dirty="0" smtClean="0"/>
              <a:t>The statement of the profligate poet Ovid is well known: </a:t>
            </a:r>
            <a:r>
              <a:rPr lang="en-US" i="1" dirty="0" smtClean="0"/>
              <a:t> </a:t>
            </a:r>
            <a:r>
              <a:rPr lang="en-US" dirty="0" smtClean="0"/>
              <a:t>‘We </a:t>
            </a:r>
            <a:r>
              <a:rPr lang="en-US" dirty="0" smtClean="0"/>
              <a:t>strive after the forbidden thing and always lust after those things which are denied </a:t>
            </a:r>
            <a:r>
              <a:rPr lang="en-US" dirty="0" smtClean="0"/>
              <a:t>us.’</a:t>
            </a:r>
            <a:r>
              <a:rPr lang="en-US" dirty="0" smtClean="0"/>
              <a:t>”</a:t>
            </a:r>
            <a:endParaRPr lang="en-US" dirty="0"/>
          </a:p>
        </p:txBody>
      </p:sp>
      <p:sp>
        <p:nvSpPr>
          <p:cNvPr id="3" name="Title 2"/>
          <p:cNvSpPr>
            <a:spLocks noGrp="1"/>
          </p:cNvSpPr>
          <p:nvPr>
            <p:ph type="title"/>
          </p:nvPr>
        </p:nvSpPr>
        <p:spPr>
          <a:xfrm>
            <a:off x="457200" y="274638"/>
            <a:ext cx="8229600" cy="1706562"/>
          </a:xfrm>
        </p:spPr>
        <p:txBody>
          <a:bodyPr anchor="ctr" anchorCtr="0">
            <a:normAutofit/>
          </a:bodyPr>
          <a:lstStyle/>
          <a:p>
            <a:r>
              <a:rPr lang="en-US" sz="2800" dirty="0" smtClean="0"/>
              <a:t>6. </a:t>
            </a:r>
            <a:r>
              <a:rPr lang="en-US" sz="2800" dirty="0" smtClean="0"/>
              <a:t>What have </a:t>
            </a:r>
            <a:r>
              <a:rPr lang="en-US" sz="2800" dirty="0" smtClean="0"/>
              <a:t>even pagan unbelievers (like the poet Ovid) noticed </a:t>
            </a:r>
            <a:r>
              <a:rPr lang="en-US" sz="2800" dirty="0" smtClean="0"/>
              <a:t>about the effect of the </a:t>
            </a:r>
            <a:r>
              <a:rPr lang="en-US" sz="2800" dirty="0" smtClean="0"/>
              <a:t>Law?</a:t>
            </a:r>
            <a:r>
              <a:rPr lang="en-US" sz="2800" dirty="0" smtClean="0"/>
              <a:t> </a:t>
            </a:r>
            <a:r>
              <a:rPr lang="en-US" sz="2800" dirty="0" smtClean="0"/>
              <a:t>(pg </a:t>
            </a:r>
            <a:r>
              <a:rPr lang="en-US" sz="2800" dirty="0" smtClean="0"/>
              <a:t>15)</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20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488</TotalTime>
  <Words>1330</Words>
  <Application>Microsoft Office PowerPoint</Application>
  <PresentationFormat>On-screen Show (4:3)</PresentationFormat>
  <Paragraphs>68</Paragraphs>
  <Slides>20</Slides>
  <Notes>19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Concourse</vt:lpstr>
      <vt:lpstr>The Proper Distinction Between Law and Gospel  by CFW Walther</vt:lpstr>
      <vt:lpstr>Review: </vt:lpstr>
      <vt:lpstr> Thesis I </vt:lpstr>
      <vt:lpstr>1. As soon as a person becomes a believer, what desire arises in him? (pg 12)</vt:lpstr>
      <vt:lpstr>2. We've talked about several differences between the law in the gospel.  The fifth difference concerns the effect that these two doctrines have on people.  the effect of the law is threefold.  The Law tells us what to do, but what does it not do? (pg 13)</vt:lpstr>
      <vt:lpstr>3. In the second place, the law shows man his sin, but what does it not offer him? (pg 14)</vt:lpstr>
      <vt:lpstr>4. In the third place, the law produces contrition (it makes us sorry for our sins) but it offers not a drop of what? (pg 14)</vt:lpstr>
      <vt:lpstr>5. 2 Corinthians 3:6 says “The letter kills." what "letter" is this referring to? (pg 15)</vt:lpstr>
      <vt:lpstr>6. What have even pagan unbelievers (like the poet Ovid) noticed about the effect of the Law? (pg 15)</vt:lpstr>
      <vt:lpstr>7. Is it the Law or the Gospel that produces trembling, fear and sorrow? (pg 15)</vt:lpstr>
      <vt:lpstr>8. We now move to the affects of the Gospel.  The  Gospel indeed demands faith -- but unlike the Law, the gospel has the power to do what?  (pg 15)</vt:lpstr>
      <vt:lpstr>9. What is the second effect of the Gospel?  Rather then reproving the sinner, what does it do?  Which parable of Christ is a great example of this? (pg )</vt:lpstr>
      <vt:lpstr>10. Thirdly, the Gospel issues no orders but rather does what?  (pg 16)</vt:lpstr>
      <vt:lpstr>11. What was the only "requirement" that Paul asked of the jailer at Philippi? (pg 16)</vt:lpstr>
      <vt:lpstr>12. What about good works?  Are they the cause of salvation or the effect of salvation? (pg 16-17)</vt:lpstr>
      <vt:lpstr>13. the sixth point of difference between the lawn the gospel relates to what?  (pg 17)</vt:lpstr>
      <vt:lpstr>14. To whom is the Law to be preached?  To whom is the Gospel to be preached? (pg 17)</vt:lpstr>
      <vt:lpstr>15. how much Gospel can we preach to secure sinners? (pg 17)</vt:lpstr>
      <vt:lpstr>16. How much Law should be preached to people who are repentant and discouraged by their sins? (pg 18)</vt:lpstr>
      <vt:lpstr>17. Luther puts the difference between Law and Gospel quite simply in "the analogy of the sack."  What is that? (pg 19, near the bottom)</vt:lpstr>
    </vt:vector>
  </TitlesOfParts>
  <Company>Ascension Lutheran Church</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C.F.W. Walther</dc:title>
  <dc:creator>Rev. Paul Naumann</dc:creator>
  <cp:lastModifiedBy>Rev. Paul Naumann</cp:lastModifiedBy>
  <cp:revision>28</cp:revision>
  <dcterms:created xsi:type="dcterms:W3CDTF">2011-01-18T19:12:19Z</dcterms:created>
  <dcterms:modified xsi:type="dcterms:W3CDTF">2011-01-26T00:38:37Z</dcterms:modified>
</cp:coreProperties>
</file>